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1D941-ADF1-42A2-826C-275EC90AFEEC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9281-ABA5-4187-B2CA-422355EFBD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VENTURI METER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Presented </a:t>
            </a:r>
            <a:r>
              <a:rPr lang="en-US" b="1" dirty="0" smtClean="0">
                <a:solidFill>
                  <a:srgbClr val="002060"/>
                </a:solidFill>
              </a:rPr>
              <a:t>By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Dr. Diggikar J. 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Shri Chhatrapati Shivaji College , Omerga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Coefficient of discharge:</a:t>
            </a:r>
          </a:p>
          <a:p>
            <a:r>
              <a:rPr lang="en-US" dirty="0" smtClean="0"/>
              <a:t> </a:t>
            </a:r>
            <a:r>
              <a:rPr lang="en-US" dirty="0"/>
              <a:t>Ratio of Actual mass or volumetric flow rate to</a:t>
            </a:r>
          </a:p>
          <a:p>
            <a:r>
              <a:rPr lang="en-US" dirty="0"/>
              <a:t>theoretical mass or volumetric rate .</a:t>
            </a:r>
          </a:p>
          <a:p>
            <a:r>
              <a:rPr lang="en-US" dirty="0" smtClean="0"/>
              <a:t> </a:t>
            </a:r>
            <a:r>
              <a:rPr lang="en-US" dirty="0"/>
              <a:t>It encompasses all the energy losses taking place</a:t>
            </a:r>
          </a:p>
          <a:p>
            <a:r>
              <a:rPr lang="en-US" dirty="0"/>
              <a:t>during flow through </a:t>
            </a:r>
            <a:r>
              <a:rPr lang="en-US" dirty="0" err="1"/>
              <a:t>venturi</a:t>
            </a:r>
            <a:r>
              <a:rPr lang="en-US" dirty="0"/>
              <a:t> meter.</a:t>
            </a:r>
          </a:p>
          <a:p>
            <a:r>
              <a:rPr lang="en-US" dirty="0"/>
              <a:t> Its value depends upon the </a:t>
            </a:r>
            <a:r>
              <a:rPr lang="en-US" dirty="0" err="1"/>
              <a:t>reynolds</a:t>
            </a:r>
            <a:r>
              <a:rPr lang="en-US" dirty="0"/>
              <a:t> number and</a:t>
            </a:r>
          </a:p>
          <a:p>
            <a:r>
              <a:rPr lang="en-US" dirty="0"/>
              <a:t>ranges from 0.95 to 0.98</a:t>
            </a:r>
          </a:p>
          <a:p>
            <a:r>
              <a:rPr lang="en-US" dirty="0"/>
              <a:t>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Applications: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/>
              <a:t>It is used where we are working</a:t>
            </a:r>
          </a:p>
          <a:p>
            <a:pPr>
              <a:buNone/>
            </a:pPr>
            <a:r>
              <a:rPr lang="en-US" dirty="0" smtClean="0"/>
              <a:t>         with </a:t>
            </a:r>
            <a:r>
              <a:rPr lang="en-US" dirty="0"/>
              <a:t>small pressure head.</a:t>
            </a:r>
          </a:p>
          <a:p>
            <a:pPr>
              <a:buNone/>
            </a:pPr>
            <a:r>
              <a:rPr lang="en-US" dirty="0" smtClean="0"/>
              <a:t> 2. </a:t>
            </a:r>
            <a:r>
              <a:rPr lang="en-US" dirty="0"/>
              <a:t>Can be used for measuring flow</a:t>
            </a:r>
          </a:p>
          <a:p>
            <a:pPr>
              <a:buNone/>
            </a:pPr>
            <a:r>
              <a:rPr lang="en-US" dirty="0" smtClean="0"/>
              <a:t>        rates </a:t>
            </a:r>
            <a:r>
              <a:rPr lang="en-US" dirty="0"/>
              <a:t>of water, gases, suspended</a:t>
            </a:r>
          </a:p>
          <a:p>
            <a:pPr>
              <a:buNone/>
            </a:pPr>
            <a:r>
              <a:rPr lang="en-US" dirty="0" smtClean="0"/>
              <a:t>        solids</a:t>
            </a:r>
            <a:r>
              <a:rPr lang="en-US" dirty="0"/>
              <a:t>, slurries and dirty liquids.</a:t>
            </a:r>
          </a:p>
          <a:p>
            <a:pPr>
              <a:buNone/>
            </a:pPr>
            <a:r>
              <a:rPr lang="en-US" dirty="0" smtClean="0"/>
              <a:t>3. Can </a:t>
            </a:r>
            <a:r>
              <a:rPr lang="en-US" dirty="0"/>
              <a:t>be used to measure high flow</a:t>
            </a:r>
          </a:p>
          <a:p>
            <a:pPr>
              <a:buNone/>
            </a:pPr>
            <a:r>
              <a:rPr lang="en-US" dirty="0" smtClean="0"/>
              <a:t>     rates </a:t>
            </a:r>
            <a:r>
              <a:rPr lang="en-US" dirty="0"/>
              <a:t>in pipes having diameters in</a:t>
            </a:r>
          </a:p>
          <a:p>
            <a:pPr>
              <a:buNone/>
            </a:pPr>
            <a:r>
              <a:rPr lang="en-US" dirty="0" smtClean="0"/>
              <a:t>     a </a:t>
            </a:r>
            <a:r>
              <a:rPr lang="en-US" dirty="0"/>
              <a:t>few </a:t>
            </a:r>
            <a:r>
              <a:rPr lang="en-US" dirty="0" smtClean="0"/>
              <a:t>meters.</a:t>
            </a:r>
          </a:p>
          <a:p>
            <a:pPr>
              <a:buNone/>
            </a:pPr>
            <a:r>
              <a:rPr lang="en-US" dirty="0" smtClean="0"/>
              <a:t>4.It </a:t>
            </a:r>
            <a:r>
              <a:rPr lang="en-US" dirty="0"/>
              <a:t>doesn’t clogs easily.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43894"/>
            <a:ext cx="60960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              </a:t>
            </a:r>
            <a:r>
              <a:rPr lang="en-US" sz="4800" dirty="0" smtClean="0">
                <a:solidFill>
                  <a:schemeClr val="accent2"/>
                </a:solidFill>
              </a:rPr>
              <a:t>Limitations</a:t>
            </a:r>
            <a:endParaRPr lang="en-US" sz="4800" dirty="0">
              <a:solidFill>
                <a:schemeClr val="accent2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They are large in size and hence where space is limited</a:t>
            </a:r>
            <a:r>
              <a:rPr lang="en-US" dirty="0" smtClean="0"/>
              <a:t>,</a:t>
            </a:r>
            <a:r>
              <a:rPr lang="en-US" dirty="0" smtClean="0"/>
              <a:t> they cannot be used.</a:t>
            </a:r>
            <a:endParaRPr lang="en-US" dirty="0"/>
          </a:p>
          <a:p>
            <a:r>
              <a:rPr lang="en-US" dirty="0" smtClean="0"/>
              <a:t>Expensive </a:t>
            </a:r>
            <a:r>
              <a:rPr lang="en-US" dirty="0"/>
              <a:t>initial cost, installation and maintenance.</a:t>
            </a:r>
          </a:p>
          <a:p>
            <a:r>
              <a:rPr lang="en-US" dirty="0" smtClean="0"/>
              <a:t>Cannot </a:t>
            </a:r>
            <a:r>
              <a:rPr lang="en-US" dirty="0"/>
              <a:t>be used in pipes below 7.5cm diameter.</a:t>
            </a:r>
          </a:p>
          <a:p>
            <a:r>
              <a:rPr lang="en-US" dirty="0" smtClean="0"/>
              <a:t> </a:t>
            </a:r>
            <a:r>
              <a:rPr lang="en-US" dirty="0"/>
              <a:t>Cannot be altered for measuring flow rate </a:t>
            </a:r>
            <a:r>
              <a:rPr lang="en-US" dirty="0" err="1"/>
              <a:t>upto</a:t>
            </a:r>
            <a:r>
              <a:rPr lang="en-US" dirty="0"/>
              <a:t> a </a:t>
            </a:r>
            <a:r>
              <a:rPr lang="en-US" dirty="0" smtClean="0"/>
              <a:t>wide </a:t>
            </a:r>
            <a:r>
              <a:rPr lang="en-US" dirty="0" smtClean="0"/>
              <a:t>range.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en-US" sz="3300" dirty="0"/>
              <a:t>Flow measuring devices:</a:t>
            </a:r>
          </a:p>
          <a:p>
            <a:r>
              <a:rPr lang="en-US" dirty="0" smtClean="0"/>
              <a:t> </a:t>
            </a:r>
            <a:r>
              <a:rPr lang="en-US" dirty="0"/>
              <a:t>The measurement of fluid flow is important in</a:t>
            </a:r>
          </a:p>
          <a:p>
            <a:r>
              <a:rPr lang="en-US" dirty="0"/>
              <a:t>applications ranging from measurements of </a:t>
            </a:r>
            <a:r>
              <a:rPr lang="en-US" dirty="0" err="1"/>
              <a:t>bloodflow</a:t>
            </a:r>
            <a:endParaRPr lang="en-US" dirty="0"/>
          </a:p>
          <a:p>
            <a:r>
              <a:rPr lang="en-US" dirty="0"/>
              <a:t>rates in human artery to the measurement of</a:t>
            </a:r>
          </a:p>
          <a:p>
            <a:r>
              <a:rPr lang="en-US" dirty="0"/>
              <a:t>liquid oxygen in a rocket.</a:t>
            </a:r>
          </a:p>
          <a:p>
            <a:r>
              <a:rPr lang="en-US" dirty="0"/>
              <a:t> Some sort of restriction is placed in the pipe or duct</a:t>
            </a:r>
          </a:p>
          <a:p>
            <a:r>
              <a:rPr lang="en-US" dirty="0"/>
              <a:t>carrying the fluid. This flow restriction causes a</a:t>
            </a:r>
          </a:p>
          <a:p>
            <a:r>
              <a:rPr lang="en-US" dirty="0"/>
              <a:t>pressure drop that varies with the flow rate.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Venturi</a:t>
            </a:r>
            <a:r>
              <a:rPr lang="en-US" dirty="0"/>
              <a:t> Meter:</a:t>
            </a:r>
          </a:p>
          <a:p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venturi</a:t>
            </a:r>
            <a:r>
              <a:rPr lang="en-US" dirty="0"/>
              <a:t> meter is a variable head meter, which is used</a:t>
            </a:r>
          </a:p>
          <a:p>
            <a:r>
              <a:rPr lang="en-US" dirty="0"/>
              <a:t>for measuring the flow rate of a fluid through a pipe.</a:t>
            </a:r>
          </a:p>
          <a:p>
            <a:r>
              <a:rPr lang="en-US" dirty="0"/>
              <a:t> In this meter, the fluid is gradually accelerated to a</a:t>
            </a:r>
          </a:p>
          <a:p>
            <a:r>
              <a:rPr lang="en-US" dirty="0"/>
              <a:t>throat and then gradually retarded in diverging section</a:t>
            </a:r>
          </a:p>
          <a:p>
            <a:r>
              <a:rPr lang="en-US" dirty="0"/>
              <a:t>where the flow channel expands to the pipe size.</a:t>
            </a:r>
          </a:p>
          <a:p>
            <a:r>
              <a:rPr lang="en-US" dirty="0" smtClean="0"/>
              <a:t> </a:t>
            </a:r>
            <a:r>
              <a:rPr lang="en-US" dirty="0" err="1"/>
              <a:t>Venturi</a:t>
            </a:r>
            <a:r>
              <a:rPr lang="en-US" dirty="0"/>
              <a:t> meters have only a small head loss, no moving</a:t>
            </a:r>
          </a:p>
          <a:p>
            <a:r>
              <a:rPr lang="en-US" dirty="0"/>
              <a:t>parts and do not clog easily.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Working principle:</a:t>
            </a:r>
          </a:p>
          <a:p>
            <a:r>
              <a:rPr lang="en-US" dirty="0" smtClean="0"/>
              <a:t>By </a:t>
            </a:r>
            <a:r>
              <a:rPr lang="en-US" dirty="0"/>
              <a:t>reducing the cross-sectional area of the flow passage,</a:t>
            </a:r>
          </a:p>
          <a:p>
            <a:r>
              <a:rPr lang="en-US" dirty="0"/>
              <a:t>a pressure difference is created and the measurement of</a:t>
            </a:r>
          </a:p>
          <a:p>
            <a:r>
              <a:rPr lang="en-US" dirty="0"/>
              <a:t>the pressure difference enables the estimation of the</a:t>
            </a:r>
          </a:p>
          <a:p>
            <a:r>
              <a:rPr lang="en-US" dirty="0"/>
              <a:t>flow rate through the pipe.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0010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/>
              <a:t>Construction:</a:t>
            </a:r>
          </a:p>
          <a:p>
            <a:r>
              <a:rPr lang="en-US" dirty="0"/>
              <a:t>A </a:t>
            </a:r>
            <a:r>
              <a:rPr lang="en-US" dirty="0" err="1"/>
              <a:t>venturi</a:t>
            </a:r>
            <a:r>
              <a:rPr lang="en-US" dirty="0"/>
              <a:t> meter consists of following three parts:</a:t>
            </a:r>
          </a:p>
          <a:p>
            <a:r>
              <a:rPr lang="en-US" dirty="0"/>
              <a:t>1. A short converging conical part</a:t>
            </a:r>
          </a:p>
          <a:p>
            <a:r>
              <a:rPr lang="en-US" dirty="0"/>
              <a:t>2. Throat and</a:t>
            </a:r>
          </a:p>
          <a:p>
            <a:r>
              <a:rPr lang="en-US" dirty="0"/>
              <a:t>3. Diverging conical part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8610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457200"/>
            <a:ext cx="8534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388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VENTURI METER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VENTURI METER </dc:title>
  <dc:creator>Admin</dc:creator>
  <cp:lastModifiedBy>Admin</cp:lastModifiedBy>
  <cp:revision>8</cp:revision>
  <dcterms:created xsi:type="dcterms:W3CDTF">2021-02-24T05:18:56Z</dcterms:created>
  <dcterms:modified xsi:type="dcterms:W3CDTF">2021-02-24T06:00:04Z</dcterms:modified>
</cp:coreProperties>
</file>